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5" r:id="rId3"/>
    <p:sldId id="264" r:id="rId4"/>
    <p:sldId id="267" r:id="rId5"/>
    <p:sldId id="268" r:id="rId6"/>
    <p:sldId id="266" r:id="rId7"/>
    <p:sldId id="271" r:id="rId8"/>
    <p:sldId id="269" r:id="rId9"/>
    <p:sldId id="257"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035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286" autoAdjust="0"/>
  </p:normalViewPr>
  <p:slideViewPr>
    <p:cSldViewPr>
      <p:cViewPr varScale="1">
        <p:scale>
          <a:sx n="60" d="100"/>
          <a:sy n="60" d="100"/>
        </p:scale>
        <p:origin x="-16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B7F96A-0673-40E7-B846-B9BD41E29E5B}" type="datetimeFigureOut">
              <a:rPr lang="nl-NL" smtClean="0"/>
              <a:pPr/>
              <a:t>19-4-2014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898ACC-2211-44EE-9F4A-2A1D84122092}"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youtu.be/KVjKjMSQPXw"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850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http://www.schooltv.nl/beeldbank/clippopup/20050115_schijfvanvijf01</a:t>
            </a:r>
          </a:p>
          <a:p>
            <a:endParaRPr lang="nl-NL" dirty="0" smtClean="0"/>
          </a:p>
          <a:p>
            <a:endParaRPr lang="nl-NL" dirty="0" smtClean="0"/>
          </a:p>
          <a:p>
            <a:r>
              <a:rPr lang="nl-NL" dirty="0" smtClean="0">
                <a:hlinkClick r:id="rId3"/>
              </a:rPr>
              <a:t>http://youtu.be/KVjKjMSQPXw</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B8898ACC-2211-44EE-9F4A-2A1D84122092}" type="slidenum">
              <a:rPr lang="nl-NL" smtClean="0"/>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Die heeft het lichaam ook nodig. Er zit bijvoorbeeld veel vitamine C in. Misschien heb je daar al wel eens van gehoord. Vitaminen zorgen ervoor dat alles wat er in het lichaam gebeurt goed verloopt. Vitamine C, één van die vitaminen, is een heel belangrijke. Het zorgt ervoor dat je weerstand goed is. En weerstand heb je nodig om niet ziek te worden! Ook zitten er voedingsvezels in groenten en fruit, die er voor zorgen dat je darmen goed kunnen werken. Lekker veel groenten en fruit eten dus!</a:t>
            </a:r>
          </a:p>
          <a:p>
            <a:r>
              <a:rPr lang="nl-NL" sz="1200" kern="1200" dirty="0" smtClean="0">
                <a:solidFill>
                  <a:schemeClr val="tx1"/>
                </a:solidFill>
                <a:latin typeface="+mn-lt"/>
                <a:ea typeface="+mn-ea"/>
                <a:cs typeface="+mn-cs"/>
              </a:rPr>
              <a:t> </a:t>
            </a:r>
          </a:p>
          <a:p>
            <a:endParaRPr lang="nl-NL" sz="1200" kern="1200" dirty="0" smtClean="0">
              <a:solidFill>
                <a:schemeClr val="tx1"/>
              </a:solidFill>
              <a:latin typeface="+mn-lt"/>
              <a:ea typeface="+mn-ea"/>
              <a:cs typeface="+mn-cs"/>
            </a:endParaRPr>
          </a:p>
          <a:p>
            <a:r>
              <a:rPr lang="nl-NL" sz="1200" kern="1200" baseline="0" dirty="0" smtClean="0">
                <a:solidFill>
                  <a:schemeClr val="tx1"/>
                </a:solidFill>
                <a:latin typeface="+mn-lt"/>
                <a:ea typeface="+mn-ea"/>
                <a:cs typeface="+mn-cs"/>
              </a:rPr>
              <a:t> Groente en fruit</a:t>
            </a:r>
          </a:p>
          <a:p>
            <a:r>
              <a:rPr lang="nl-NL" sz="1200" kern="1200" baseline="0" dirty="0" smtClean="0">
                <a:solidFill>
                  <a:schemeClr val="tx1"/>
                </a:solidFill>
                <a:latin typeface="+mn-lt"/>
                <a:ea typeface="+mn-ea"/>
                <a:cs typeface="+mn-cs"/>
              </a:rPr>
              <a:t>Belangrijk vanwege: vitamines, zoals vitamine C en</a:t>
            </a:r>
          </a:p>
          <a:p>
            <a:r>
              <a:rPr lang="nl-NL" sz="1200" kern="1200" baseline="0" dirty="0" smtClean="0">
                <a:solidFill>
                  <a:schemeClr val="tx1"/>
                </a:solidFill>
                <a:latin typeface="+mn-lt"/>
                <a:ea typeface="+mn-ea"/>
                <a:cs typeface="+mn-cs"/>
              </a:rPr>
              <a:t>foliumzuur, mineralen zoals kalium, vezels en </a:t>
            </a:r>
            <a:r>
              <a:rPr lang="nl-NL" sz="1200" kern="1200" baseline="0" dirty="0" err="1" smtClean="0">
                <a:solidFill>
                  <a:schemeClr val="tx1"/>
                </a:solidFill>
                <a:latin typeface="+mn-lt"/>
                <a:ea typeface="+mn-ea"/>
                <a:cs typeface="+mn-cs"/>
              </a:rPr>
              <a:t>bioactieve</a:t>
            </a:r>
            <a:endParaRPr lang="nl-NL" sz="1200" kern="1200" baseline="0" dirty="0" smtClean="0">
              <a:solidFill>
                <a:schemeClr val="tx1"/>
              </a:solidFill>
              <a:latin typeface="+mn-lt"/>
              <a:ea typeface="+mn-ea"/>
              <a:cs typeface="+mn-cs"/>
            </a:endParaRPr>
          </a:p>
          <a:p>
            <a:r>
              <a:rPr lang="nl-NL" sz="1200" kern="1200" baseline="0" dirty="0" smtClean="0">
                <a:solidFill>
                  <a:schemeClr val="tx1"/>
                </a:solidFill>
                <a:latin typeface="+mn-lt"/>
                <a:ea typeface="+mn-ea"/>
                <a:cs typeface="+mn-cs"/>
              </a:rPr>
              <a:t>stoffen.</a:t>
            </a:r>
            <a:endParaRPr lang="nl-NL" sz="1200" kern="1200" dirty="0" smtClean="0">
              <a:solidFill>
                <a:schemeClr val="tx1"/>
              </a:solidFill>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B8898ACC-2211-44EE-9F4A-2A1D84122092}"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baseline="0" dirty="0" smtClean="0">
                <a:solidFill>
                  <a:schemeClr val="tx1"/>
                </a:solidFill>
                <a:latin typeface="+mn-lt"/>
                <a:ea typeface="+mn-ea"/>
                <a:cs typeface="+mn-cs"/>
              </a:rPr>
              <a:t>Belangrijk vanwege: koolhydraten, eiwit, vezels,</a:t>
            </a:r>
          </a:p>
          <a:p>
            <a:r>
              <a:rPr lang="nl-NL" sz="1200" kern="1200" baseline="0" dirty="0" err="1" smtClean="0">
                <a:solidFill>
                  <a:schemeClr val="tx1"/>
                </a:solidFill>
                <a:latin typeface="+mn-lt"/>
                <a:ea typeface="+mn-ea"/>
                <a:cs typeface="+mn-cs"/>
              </a:rPr>
              <a:t>B-vitamines</a:t>
            </a:r>
            <a:r>
              <a:rPr lang="nl-NL" sz="1200" kern="1200" baseline="0" dirty="0" smtClean="0">
                <a:solidFill>
                  <a:schemeClr val="tx1"/>
                </a:solidFill>
                <a:latin typeface="+mn-lt"/>
                <a:ea typeface="+mn-ea"/>
                <a:cs typeface="+mn-cs"/>
              </a:rPr>
              <a:t> en mineralen zoals ijzer.</a:t>
            </a:r>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De reden dat ze bij elkaar gezet zijn in dezelfde groep komt omdat ze allemaal koolhydraten bevatten. Koolhydraten is een stof die in het eten zit. Het levert energie aan het lichaam. Je hebt dus brood, aardappelen, rijst, macaroni of spaghetti nodig om voldoende energie te hebben om te slapen, fietsen, buitenspelen of zitten. </a:t>
            </a:r>
          </a:p>
          <a:p>
            <a:endParaRPr lang="nl-NL" dirty="0"/>
          </a:p>
        </p:txBody>
      </p:sp>
      <p:sp>
        <p:nvSpPr>
          <p:cNvPr id="4" name="Tijdelijke aanduiding voor dianummer 3"/>
          <p:cNvSpPr>
            <a:spLocks noGrp="1"/>
          </p:cNvSpPr>
          <p:nvPr>
            <p:ph type="sldNum" sz="quarter" idx="10"/>
          </p:nvPr>
        </p:nvSpPr>
        <p:spPr/>
        <p:txBody>
          <a:bodyPr/>
          <a:lstStyle/>
          <a:p>
            <a:fld id="{B8898ACC-2211-44EE-9F4A-2A1D84122092}"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baseline="0" dirty="0" smtClean="0">
                <a:solidFill>
                  <a:schemeClr val="tx1"/>
                </a:solidFill>
                <a:latin typeface="+mn-lt"/>
                <a:ea typeface="+mn-ea"/>
                <a:cs typeface="+mn-cs"/>
              </a:rPr>
              <a:t>Zuivel, vlees(waren), vis, ei en vleesvervangers</a:t>
            </a:r>
          </a:p>
          <a:p>
            <a:r>
              <a:rPr lang="nl-NL" sz="1200" kern="1200" baseline="0" dirty="0" smtClean="0">
                <a:solidFill>
                  <a:schemeClr val="tx1"/>
                </a:solidFill>
                <a:latin typeface="+mn-lt"/>
                <a:ea typeface="+mn-ea"/>
                <a:cs typeface="+mn-cs"/>
              </a:rPr>
              <a:t>Belangrijk vanwege: eiwit, mineralen zoals ijzer en</a:t>
            </a:r>
          </a:p>
          <a:p>
            <a:r>
              <a:rPr lang="nl-NL" sz="1200" kern="1200" baseline="0" dirty="0" smtClean="0">
                <a:solidFill>
                  <a:schemeClr val="tx1"/>
                </a:solidFill>
                <a:latin typeface="+mn-lt"/>
                <a:ea typeface="+mn-ea"/>
                <a:cs typeface="+mn-cs"/>
              </a:rPr>
              <a:t>calcium, </a:t>
            </a:r>
            <a:r>
              <a:rPr lang="nl-NL" sz="1200" kern="1200" baseline="0" dirty="0" err="1" smtClean="0">
                <a:solidFill>
                  <a:schemeClr val="tx1"/>
                </a:solidFill>
                <a:latin typeface="+mn-lt"/>
                <a:ea typeface="+mn-ea"/>
                <a:cs typeface="+mn-cs"/>
              </a:rPr>
              <a:t>B-vitamines</a:t>
            </a:r>
            <a:r>
              <a:rPr lang="nl-NL" sz="1200" kern="1200" baseline="0" dirty="0" smtClean="0">
                <a:solidFill>
                  <a:schemeClr val="tx1"/>
                </a:solidFill>
                <a:latin typeface="+mn-lt"/>
                <a:ea typeface="+mn-ea"/>
                <a:cs typeface="+mn-cs"/>
              </a:rPr>
              <a:t> en visvetzuren.</a:t>
            </a:r>
            <a:endParaRPr lang="nl-NL" sz="1200" kern="1200" dirty="0" smtClean="0">
              <a:solidFill>
                <a:schemeClr val="tx1"/>
              </a:solidFill>
              <a:latin typeface="+mn-lt"/>
              <a:ea typeface="+mn-ea"/>
              <a:cs typeface="+mn-cs"/>
            </a:endParaRPr>
          </a:p>
          <a:p>
            <a:endParaRPr lang="nl-NL" sz="1200" kern="1200" dirty="0" smtClean="0">
              <a:solidFill>
                <a:schemeClr val="tx1"/>
              </a:solidFill>
              <a:latin typeface="+mn-lt"/>
              <a:ea typeface="+mn-ea"/>
              <a:cs typeface="+mn-cs"/>
            </a:endParaRPr>
          </a:p>
          <a:p>
            <a:r>
              <a:rPr lang="nl-NL" sz="1200" kern="1200" dirty="0" smtClean="0">
                <a:solidFill>
                  <a:schemeClr val="tx1"/>
                </a:solidFill>
                <a:latin typeface="+mn-lt"/>
                <a:ea typeface="+mn-ea"/>
                <a:cs typeface="+mn-cs"/>
              </a:rPr>
              <a:t>In de derde groep zie je melk, vis, vlees en yoghurt. De voedingsstof die in al deze voedingsmiddelen voorkomt is eiwit. Eiwitten zijn de bouwstenen van ons lichaam, je kunt ze vergelijken met de stenen in een muur. Ze leveren ook energie, maar zijn vooral nodig om spieren op te bouwen. </a:t>
            </a:r>
          </a:p>
        </p:txBody>
      </p:sp>
      <p:sp>
        <p:nvSpPr>
          <p:cNvPr id="4" name="Tijdelijke aanduiding voor dianummer 3"/>
          <p:cNvSpPr>
            <a:spLocks noGrp="1"/>
          </p:cNvSpPr>
          <p:nvPr>
            <p:ph type="sldNum" sz="quarter" idx="10"/>
          </p:nvPr>
        </p:nvSpPr>
        <p:spPr/>
        <p:txBody>
          <a:bodyPr/>
          <a:lstStyle/>
          <a:p>
            <a:fld id="{B8898ACC-2211-44EE-9F4A-2A1D84122092}"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In de vierde groep staan de vetten. Dit kan olie zijn, maar ook de boter die je op brood smeert of waarin je moeder of vader het vlees braadt. Vetten leveren energie, die je weer nodig hebt om te sporten, dansen, staan, lopen of ademhalen. Ook zitten er bepaalde vitaminen in vetten die je nodig hebt.</a:t>
            </a:r>
          </a:p>
          <a:p>
            <a:endParaRPr lang="nl-NL" dirty="0"/>
          </a:p>
        </p:txBody>
      </p:sp>
      <p:sp>
        <p:nvSpPr>
          <p:cNvPr id="4" name="Tijdelijke aanduiding voor dianummer 3"/>
          <p:cNvSpPr>
            <a:spLocks noGrp="1"/>
          </p:cNvSpPr>
          <p:nvPr>
            <p:ph type="sldNum" sz="quarter" idx="10"/>
          </p:nvPr>
        </p:nvSpPr>
        <p:spPr/>
        <p:txBody>
          <a:bodyPr/>
          <a:lstStyle/>
          <a:p>
            <a:fld id="{B8898ACC-2211-44EE-9F4A-2A1D84122092}"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In de vijfde groep staat het vocht ………</a:t>
            </a:r>
          </a:p>
          <a:p>
            <a:r>
              <a:rPr lang="nl-NL" sz="1200" kern="1200" dirty="0" smtClean="0">
                <a:solidFill>
                  <a:schemeClr val="tx1"/>
                </a:solidFill>
                <a:latin typeface="+mn-lt"/>
                <a:ea typeface="+mn-ea"/>
                <a:cs typeface="+mn-cs"/>
              </a:rPr>
              <a:t>10 glazen (1,5 liter vocht) per dag</a:t>
            </a:r>
          </a:p>
          <a:p>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CONCLUSIE: Als je elke dag, liefst bij elke maaltijd, iets uit alle 5 de schijven eet, dan weet je zeker dat je alle nodige voedingsstoffen binnenkrijgt.</a:t>
            </a:r>
          </a:p>
          <a:p>
            <a:endParaRPr lang="nl-NL" sz="1200" kern="1200" dirty="0" smtClean="0">
              <a:solidFill>
                <a:schemeClr val="tx1"/>
              </a:solidFill>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B8898ACC-2211-44EE-9F4A-2A1D84122092}"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baseline="0" dirty="0" smtClean="0">
                <a:solidFill>
                  <a:schemeClr val="tx1"/>
                </a:solidFill>
                <a:latin typeface="+mn-lt"/>
                <a:ea typeface="+mn-ea"/>
                <a:cs typeface="+mn-cs"/>
              </a:rPr>
              <a:t>Naast de voedingsmiddelen in de Schijf van Vijf zijn er andere voedingsmiddelen zoals sauzen, snacks, koek,</a:t>
            </a:r>
          </a:p>
          <a:p>
            <a:r>
              <a:rPr lang="nl-NL" sz="1200" kern="1200" baseline="0" dirty="0" smtClean="0">
                <a:solidFill>
                  <a:schemeClr val="tx1"/>
                </a:solidFill>
                <a:latin typeface="+mn-lt"/>
                <a:ea typeface="+mn-ea"/>
                <a:cs typeface="+mn-cs"/>
              </a:rPr>
              <a:t>snoep en gebak. Deze producten zijn minder belangrijk voor het leveren van voedingsstoffen. Daarom staan ze niet</a:t>
            </a:r>
          </a:p>
          <a:p>
            <a:r>
              <a:rPr lang="nl-NL" sz="1200" kern="1200" baseline="0" dirty="0" smtClean="0">
                <a:solidFill>
                  <a:schemeClr val="tx1"/>
                </a:solidFill>
                <a:latin typeface="+mn-lt"/>
                <a:ea typeface="+mn-ea"/>
                <a:cs typeface="+mn-cs"/>
              </a:rPr>
              <a:t>in de Schijf van Vijf en noemen we ze 'extra's'. Ze leveren vaak wel veel calorieën in de vorm van vet en/of toegevoegde</a:t>
            </a:r>
          </a:p>
          <a:p>
            <a:r>
              <a:rPr lang="nl-NL" sz="1200" kern="1200" baseline="0" dirty="0" smtClean="0">
                <a:solidFill>
                  <a:schemeClr val="tx1"/>
                </a:solidFill>
                <a:latin typeface="+mn-lt"/>
                <a:ea typeface="+mn-ea"/>
                <a:cs typeface="+mn-cs"/>
              </a:rPr>
              <a:t>suikers. Hoeveel ervan gegeten kan worden, hangt af van hoeveel calorieën ze per portie leveren. Gebruik</a:t>
            </a:r>
          </a:p>
          <a:p>
            <a:r>
              <a:rPr lang="nl-NL" sz="1200" kern="1200" baseline="0" dirty="0" smtClean="0">
                <a:solidFill>
                  <a:schemeClr val="tx1"/>
                </a:solidFill>
                <a:latin typeface="+mn-lt"/>
                <a:ea typeface="+mn-ea"/>
                <a:cs typeface="+mn-cs"/>
              </a:rPr>
              <a:t>van deze voedingsmiddelen niet te veel, zodat het gewicht gezond blijft.</a:t>
            </a:r>
            <a:endParaRPr lang="nl-NL" dirty="0"/>
          </a:p>
        </p:txBody>
      </p:sp>
      <p:sp>
        <p:nvSpPr>
          <p:cNvPr id="4" name="Tijdelijke aanduiding voor dianummer 3"/>
          <p:cNvSpPr>
            <a:spLocks noGrp="1"/>
          </p:cNvSpPr>
          <p:nvPr>
            <p:ph type="sldNum" sz="quarter" idx="10"/>
          </p:nvPr>
        </p:nvSpPr>
        <p:spPr/>
        <p:txBody>
          <a:bodyPr/>
          <a:lstStyle/>
          <a:p>
            <a:fld id="{B8898ACC-2211-44EE-9F4A-2A1D84122092}"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lnSpcReduction="10000"/>
          </a:bodyPr>
          <a:lstStyle/>
          <a:p>
            <a:r>
              <a:rPr lang="nl-NL" b="1" dirty="0" smtClean="0"/>
              <a:t>1. Eet gevarieerd </a:t>
            </a:r>
            <a:endParaRPr lang="nl-NL" dirty="0" smtClean="0"/>
          </a:p>
          <a:p>
            <a:r>
              <a:rPr lang="nl-NL" dirty="0" smtClean="0"/>
              <a:t>Niet één voedingsmiddel bevat alle voedingsstoffen in voldoende mate. Daarom is variatie zo belangrijk. Wie gevarieerd eet, krijgt van alle voedingsstoffen genoeg binnen. Bovendien wordt het risico op het binnenkrijgen van te veel schadelijke stoffen kleiner wanneer je afwisselt. </a:t>
            </a:r>
            <a:r>
              <a:rPr lang="nl-NL" b="1" dirty="0" smtClean="0"/>
              <a:t>2. Niet te veel </a:t>
            </a:r>
            <a:endParaRPr lang="nl-NL" dirty="0" smtClean="0"/>
          </a:p>
          <a:p>
            <a:r>
              <a:rPr lang="nl-NL" dirty="0" smtClean="0"/>
              <a:t>Om een gezond gewicht te houden of te krijgen is het beter niet te veel calorieën binnen te krijgen en juist wel veel te bewegen. Een gezond lichaamsgewicht verkleint de kans op hart- en vaatziekten, kanker en diabetes. </a:t>
            </a:r>
          </a:p>
          <a:p>
            <a:r>
              <a:rPr lang="nl-NL" b="1" dirty="0" smtClean="0"/>
              <a:t>3. Minder verzadigd vet </a:t>
            </a:r>
            <a:endParaRPr lang="nl-NL" dirty="0" smtClean="0"/>
          </a:p>
          <a:p>
            <a:r>
              <a:rPr lang="nl-NL" dirty="0" smtClean="0"/>
              <a:t>Gebruik meer onverzadigde dan verzadigde vetten. Onverzadigde vetten zijn beter voor het hart en de bloedvaten. Eet één à twee keer per week vis. Volvette (48+) kaas staat niet in de schijf. Het voedingscentrum vindt dat je dit net als volle melk niet iedere dag te gebruiken. Het is beter om magere varianten te kiezen, zoals 20+ en 30+ kaas. Olie en producten om te smeren en te bakken zijn belangrijk in verband met vitamine A, D, E en onmisbare vetzuren. </a:t>
            </a:r>
            <a:r>
              <a:rPr lang="nl-NL" b="1" dirty="0" smtClean="0"/>
              <a:t>4. Veel groente, fruit en brood </a:t>
            </a:r>
            <a:endParaRPr lang="nl-NL" dirty="0" smtClean="0"/>
          </a:p>
          <a:p>
            <a:r>
              <a:rPr lang="nl-NL" dirty="0" smtClean="0"/>
              <a:t>In een gezonde voeding zijn groente, fruit en brood in ruime hoeveelheid aanwezig. Ze zorgen voor een gevuld gevoel en een goede darmwerking en ze bevatten weinig calorieën en veel vitamines, mineralen en voedingsvezels. Een ruime portie groente en fruit verlaagt bovendien het risico op chronische ziekten. </a:t>
            </a:r>
          </a:p>
          <a:p>
            <a:r>
              <a:rPr lang="nl-NL" b="1" dirty="0" smtClean="0"/>
              <a:t>5. Veilig </a:t>
            </a:r>
            <a:endParaRPr lang="nl-NL" dirty="0" smtClean="0"/>
          </a:p>
          <a:p>
            <a:r>
              <a:rPr lang="nl-NL" dirty="0" smtClean="0"/>
              <a:t>Hoewel ons voedsel nog nooit zo veilig is geweest, is het goed om alert te blijven op schadelijke stoffen en ziekteverwekkende bacteriën. Let daarom op een goede hygiëne in de keuken, en volg de </a:t>
            </a:r>
            <a:r>
              <a:rPr lang="nl-NL" dirty="0" err="1" smtClean="0"/>
              <a:t>bereidings</a:t>
            </a:r>
            <a:r>
              <a:rPr lang="nl-NL" dirty="0" smtClean="0"/>
              <a:t>- en bewaaradviezen op het etiket. </a:t>
            </a:r>
            <a:endParaRPr lang="nl-NL" dirty="0"/>
          </a:p>
        </p:txBody>
      </p:sp>
      <p:sp>
        <p:nvSpPr>
          <p:cNvPr id="4" name="Tijdelijke aanduiding voor dianummer 3"/>
          <p:cNvSpPr>
            <a:spLocks noGrp="1"/>
          </p:cNvSpPr>
          <p:nvPr>
            <p:ph type="sldNum" sz="quarter" idx="10"/>
          </p:nvPr>
        </p:nvSpPr>
        <p:spPr/>
        <p:txBody>
          <a:bodyPr/>
          <a:lstStyle/>
          <a:p>
            <a:fld id="{B8898ACC-2211-44EE-9F4A-2A1D84122092}"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B8898ACC-2211-44EE-9F4A-2A1D84122092}"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56CF6DCF-4B31-4502-9600-9C85A7DE9B00}"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CF6DCF-4B31-4502-9600-9C85A7DE9B00}"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CF6DCF-4B31-4502-9600-9C85A7DE9B00}"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CF6DCF-4B31-4502-9600-9C85A7DE9B00}"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6CF6DCF-4B31-4502-9600-9C85A7DE9B00}"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6CF6DCF-4B31-4502-9600-9C85A7DE9B00}" type="datetimeFigureOut">
              <a:rPr lang="nl-NL" smtClean="0"/>
              <a:pPr/>
              <a:t>19-4-2014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6CF6DCF-4B31-4502-9600-9C85A7DE9B00}" type="datetimeFigureOut">
              <a:rPr lang="nl-NL" smtClean="0"/>
              <a:pPr/>
              <a:t>19-4-2014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6CF6DCF-4B31-4502-9600-9C85A7DE9B00}" type="datetimeFigureOut">
              <a:rPr lang="nl-NL" smtClean="0"/>
              <a:pPr/>
              <a:t>19-4-2014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6CF6DCF-4B31-4502-9600-9C85A7DE9B00}" type="datetimeFigureOut">
              <a:rPr lang="nl-NL" smtClean="0"/>
              <a:pPr/>
              <a:t>19-4-2014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6CF6DCF-4B31-4502-9600-9C85A7DE9B00}" type="datetimeFigureOut">
              <a:rPr lang="nl-NL" smtClean="0"/>
              <a:pPr/>
              <a:t>19-4-2014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6CF6DCF-4B31-4502-9600-9C85A7DE9B00}" type="datetimeFigureOut">
              <a:rPr lang="nl-NL" smtClean="0"/>
              <a:pPr/>
              <a:t>19-4-2014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38E2C52-1E46-4F18-BA8C-B9F69CFB3F7C}"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F6DCF-4B31-4502-9600-9C85A7DE9B00}" type="datetimeFigureOut">
              <a:rPr lang="nl-NL" smtClean="0"/>
              <a:pPr/>
              <a:t>19-4-2014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8E2C52-1E46-4F18-BA8C-B9F69CFB3F7C}"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chooltv.nl/beeldbank/clippopup/20050115_schijfvanvijf0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260648"/>
            <a:ext cx="7772400" cy="1470025"/>
          </a:xfrm>
        </p:spPr>
        <p:txBody>
          <a:bodyPr/>
          <a:lstStyle/>
          <a:p>
            <a:r>
              <a:rPr lang="nl-NL" b="1" dirty="0" smtClean="0">
                <a:solidFill>
                  <a:srgbClr val="D3035C"/>
                </a:solidFill>
                <a:latin typeface="Kristen ITC" pitchFamily="66" charset="0"/>
              </a:rPr>
              <a:t>De schijf van vijf</a:t>
            </a:r>
            <a:endParaRPr lang="nl-NL" b="1" dirty="0">
              <a:solidFill>
                <a:srgbClr val="D3035C"/>
              </a:solidFill>
              <a:latin typeface="Kristen ITC" pitchFamily="66" charset="0"/>
            </a:endParaRPr>
          </a:p>
        </p:txBody>
      </p:sp>
      <p:pic>
        <p:nvPicPr>
          <p:cNvPr id="4" name="Tijdelijke aanduiding voor inhoud 3" descr="schijf_van_vijf.jpg">
            <a:hlinkClick r:id="rId3"/>
          </p:cNvPr>
          <p:cNvPicPr>
            <a:picLocks noGrp="1" noChangeAspect="1"/>
          </p:cNvPicPr>
          <p:nvPr>
            <p:ph idx="1"/>
          </p:nvPr>
        </p:nvPicPr>
        <p:blipFill>
          <a:blip r:embed="rId4" cstate="print"/>
          <a:stretch>
            <a:fillRect/>
          </a:stretch>
        </p:blipFill>
        <p:spPr>
          <a:xfrm>
            <a:off x="2267744" y="1844824"/>
            <a:ext cx="4445000" cy="44450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Vak 1:</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Groente en fruit</a:t>
            </a:r>
            <a:endParaRPr lang="nl-NL" sz="3000" dirty="0"/>
          </a:p>
        </p:txBody>
      </p:sp>
      <p:pic>
        <p:nvPicPr>
          <p:cNvPr id="4" name="Afbeelding 3" descr="vak_groente.jpg"/>
          <p:cNvPicPr>
            <a:picLocks noChangeAspect="1"/>
          </p:cNvPicPr>
          <p:nvPr/>
        </p:nvPicPr>
        <p:blipFill>
          <a:blip r:embed="rId3" cstate="print"/>
          <a:stretch>
            <a:fillRect/>
          </a:stretch>
        </p:blipFill>
        <p:spPr>
          <a:xfrm>
            <a:off x="3275856" y="2708920"/>
            <a:ext cx="2605252" cy="272441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Vak 2:</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Brood, aardappelen, rijst, pasta en peulvruchten</a:t>
            </a:r>
            <a:endParaRPr lang="nl-NL" sz="3000" dirty="0"/>
          </a:p>
        </p:txBody>
      </p:sp>
      <p:pic>
        <p:nvPicPr>
          <p:cNvPr id="4" name="Afbeelding 3" descr="broodvakjpg.jpg"/>
          <p:cNvPicPr>
            <a:picLocks noChangeAspect="1"/>
          </p:cNvPicPr>
          <p:nvPr/>
        </p:nvPicPr>
        <p:blipFill>
          <a:blip r:embed="rId3" cstate="print"/>
          <a:stretch>
            <a:fillRect/>
          </a:stretch>
        </p:blipFill>
        <p:spPr>
          <a:xfrm>
            <a:off x="3131840" y="2852936"/>
            <a:ext cx="2683356" cy="272761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Vak 3:</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Zuivel, vlees(waren), vis, ei en vlees vervangers</a:t>
            </a:r>
            <a:endParaRPr lang="nl-NL" sz="3000" dirty="0"/>
          </a:p>
        </p:txBody>
      </p:sp>
      <p:pic>
        <p:nvPicPr>
          <p:cNvPr id="4" name="Afbeelding 3" descr="vleesvakjpg.jpg"/>
          <p:cNvPicPr>
            <a:picLocks noChangeAspect="1"/>
          </p:cNvPicPr>
          <p:nvPr/>
        </p:nvPicPr>
        <p:blipFill>
          <a:blip r:embed="rId3" cstate="print"/>
          <a:stretch>
            <a:fillRect/>
          </a:stretch>
        </p:blipFill>
        <p:spPr>
          <a:xfrm>
            <a:off x="3203848" y="2780928"/>
            <a:ext cx="2797652" cy="291830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Vak 4:</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Vetten en Oliën </a:t>
            </a:r>
            <a:endParaRPr lang="nl-NL" sz="3000" dirty="0"/>
          </a:p>
        </p:txBody>
      </p:sp>
      <p:pic>
        <p:nvPicPr>
          <p:cNvPr id="4" name="Afbeelding 3" descr="vettenvakjpg.jpg"/>
          <p:cNvPicPr>
            <a:picLocks noChangeAspect="1"/>
          </p:cNvPicPr>
          <p:nvPr/>
        </p:nvPicPr>
        <p:blipFill>
          <a:blip r:embed="rId3" cstate="print"/>
          <a:stretch>
            <a:fillRect/>
          </a:stretch>
        </p:blipFill>
        <p:spPr>
          <a:xfrm>
            <a:off x="3347864" y="2996952"/>
            <a:ext cx="2417036" cy="226999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Vak 5:</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Dranken</a:t>
            </a:r>
            <a:endParaRPr lang="nl-NL" sz="3000" dirty="0"/>
          </a:p>
        </p:txBody>
      </p:sp>
      <p:pic>
        <p:nvPicPr>
          <p:cNvPr id="4" name="Afbeelding 3" descr="drankenvakjpg.jpg"/>
          <p:cNvPicPr>
            <a:picLocks noChangeAspect="1"/>
          </p:cNvPicPr>
          <p:nvPr/>
        </p:nvPicPr>
        <p:blipFill>
          <a:blip r:embed="rId3" cstate="print"/>
          <a:stretch>
            <a:fillRect/>
          </a:stretch>
        </p:blipFill>
        <p:spPr>
          <a:xfrm>
            <a:off x="3635896" y="2780928"/>
            <a:ext cx="2725644" cy="272564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Vak 6 ???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
            </a:r>
            <a:br>
              <a:rPr lang="nl-NL" sz="3000" b="1" dirty="0" smtClean="0">
                <a:solidFill>
                  <a:srgbClr val="D3035C"/>
                </a:solidFill>
                <a:latin typeface="Kristen ITC" pitchFamily="66" charset="0"/>
              </a:rPr>
            </a:br>
            <a:r>
              <a:rPr lang="nl-NL" sz="3000" b="1" dirty="0" smtClean="0">
                <a:solidFill>
                  <a:srgbClr val="D3035C"/>
                </a:solidFill>
                <a:latin typeface="Kristen ITC" pitchFamily="66" charset="0"/>
              </a:rPr>
              <a:t>Extra’s</a:t>
            </a:r>
            <a:endParaRPr lang="nl-NL" sz="3000" dirty="0"/>
          </a:p>
        </p:txBody>
      </p:sp>
      <p:pic>
        <p:nvPicPr>
          <p:cNvPr id="4" name="Afbeelding 3" descr="stock-illustration-3460702-junk-food-pyramid.jpg"/>
          <p:cNvPicPr>
            <a:picLocks noChangeAspect="1"/>
          </p:cNvPicPr>
          <p:nvPr/>
        </p:nvPicPr>
        <p:blipFill>
          <a:blip r:embed="rId3" cstate="print"/>
          <a:stretch>
            <a:fillRect/>
          </a:stretch>
        </p:blipFill>
        <p:spPr>
          <a:xfrm>
            <a:off x="3131840" y="2276872"/>
            <a:ext cx="3163824" cy="34747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D3035C"/>
                </a:solidFill>
                <a:latin typeface="Kristen ITC" pitchFamily="66" charset="0"/>
              </a:rPr>
              <a:t>Vijf regels...</a:t>
            </a:r>
            <a:endParaRPr lang="nl-NL" dirty="0"/>
          </a:p>
        </p:txBody>
      </p:sp>
      <p:sp>
        <p:nvSpPr>
          <p:cNvPr id="3" name="Tijdelijke aanduiding voor inhoud 2"/>
          <p:cNvSpPr>
            <a:spLocks noGrp="1"/>
          </p:cNvSpPr>
          <p:nvPr>
            <p:ph idx="1"/>
          </p:nvPr>
        </p:nvSpPr>
        <p:spPr/>
        <p:txBody>
          <a:bodyPr>
            <a:normAutofit/>
          </a:bodyPr>
          <a:lstStyle/>
          <a:p>
            <a:pPr>
              <a:buNone/>
            </a:pPr>
            <a:r>
              <a:rPr lang="nl-NL" sz="2800" b="1" dirty="0" smtClean="0"/>
              <a:t>In het midden van de Schijf van Vijf staan ook</a:t>
            </a:r>
          </a:p>
          <a:p>
            <a:pPr>
              <a:buNone/>
            </a:pPr>
            <a:r>
              <a:rPr lang="nl-NL" sz="2800" b="1" dirty="0" smtClean="0"/>
              <a:t>nog 5 gouden regels. Weet je wat ze </a:t>
            </a:r>
          </a:p>
          <a:p>
            <a:pPr>
              <a:buNone/>
            </a:pPr>
            <a:r>
              <a:rPr lang="nl-NL" sz="2800" b="1" dirty="0" smtClean="0"/>
              <a:t>betekenen?</a:t>
            </a:r>
          </a:p>
          <a:p>
            <a:pPr>
              <a:buNone/>
            </a:pPr>
            <a:endParaRPr lang="nl-NL" sz="2800" b="1" dirty="0" smtClean="0"/>
          </a:p>
          <a:p>
            <a:pPr>
              <a:buNone/>
            </a:pPr>
            <a:r>
              <a:rPr lang="nl-NL" sz="2000" dirty="0" smtClean="0"/>
              <a:t>1. Eet gevarieerd</a:t>
            </a:r>
          </a:p>
          <a:p>
            <a:pPr>
              <a:buNone/>
            </a:pPr>
            <a:r>
              <a:rPr lang="nl-NL" sz="2000" dirty="0" smtClean="0"/>
              <a:t>2. Eet niet te veel en beweeg</a:t>
            </a:r>
          </a:p>
          <a:p>
            <a:pPr>
              <a:buNone/>
            </a:pPr>
            <a:r>
              <a:rPr lang="nl-NL" sz="2000" dirty="0" smtClean="0"/>
              <a:t>3. Eet minder verzadigd vet</a:t>
            </a:r>
          </a:p>
          <a:p>
            <a:pPr>
              <a:buNone/>
            </a:pPr>
            <a:r>
              <a:rPr lang="nl-NL" sz="2000" dirty="0" smtClean="0"/>
              <a:t>4. Eet veel groenten, fruit en brood</a:t>
            </a:r>
          </a:p>
          <a:p>
            <a:pPr>
              <a:buNone/>
            </a:pPr>
            <a:r>
              <a:rPr lang="nl-NL" sz="2000" dirty="0" smtClean="0"/>
              <a:t>5. Eet veilig</a:t>
            </a:r>
          </a:p>
          <a:p>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D3035C"/>
                </a:solidFill>
                <a:latin typeface="Kristen ITC" pitchFamily="66" charset="0"/>
              </a:rPr>
              <a:t>Opdracht</a:t>
            </a:r>
            <a:endParaRPr lang="nl-NL" dirty="0"/>
          </a:p>
        </p:txBody>
      </p:sp>
      <p:sp>
        <p:nvSpPr>
          <p:cNvPr id="5" name="Tijdelijke aanduiding voor inhoud 4"/>
          <p:cNvSpPr>
            <a:spLocks noGrp="1"/>
          </p:cNvSpPr>
          <p:nvPr>
            <p:ph idx="1"/>
          </p:nvPr>
        </p:nvSpPr>
        <p:spPr/>
        <p:txBody>
          <a:bodyPr/>
          <a:lstStyle/>
          <a:p>
            <a:r>
              <a:rPr lang="nl-NL" dirty="0" smtClean="0"/>
              <a:t>Werkblad 3</a:t>
            </a:r>
          </a:p>
          <a:p>
            <a:r>
              <a:rPr lang="nl-NL" smtClean="0"/>
              <a:t>Werkblad </a:t>
            </a:r>
            <a:r>
              <a:rPr lang="nl-NL" smtClean="0"/>
              <a:t>4</a:t>
            </a:r>
            <a:endParaRPr lang="nl-NL" dirty="0" smtClean="0"/>
          </a:p>
        </p:txBody>
      </p:sp>
      <p:pic>
        <p:nvPicPr>
          <p:cNvPr id="4" name="Afbeelding 3" descr="3398180830_aebc3fd00a.jpg"/>
          <p:cNvPicPr>
            <a:picLocks noChangeAspect="1"/>
          </p:cNvPicPr>
          <p:nvPr/>
        </p:nvPicPr>
        <p:blipFill>
          <a:blip r:embed="rId3" cstate="print"/>
          <a:stretch>
            <a:fillRect/>
          </a:stretch>
        </p:blipFill>
        <p:spPr>
          <a:xfrm>
            <a:off x="5148064" y="3933056"/>
            <a:ext cx="3607048" cy="2705286"/>
          </a:xfrm>
          <a:prstGeom prst="rect">
            <a:avLst/>
          </a:prstGeo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785</Words>
  <Application>Microsoft Office PowerPoint</Application>
  <PresentationFormat>Diavoorstelling (4:3)</PresentationFormat>
  <Paragraphs>66</Paragraphs>
  <Slides>9</Slides>
  <Notes>9</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Office-thema</vt:lpstr>
      <vt:lpstr>De schijf van vijf</vt:lpstr>
      <vt:lpstr> Vak 1:  Groente en fruit</vt:lpstr>
      <vt:lpstr>   Vak 2:  Brood, aardappelen, rijst, pasta en peulvruchten</vt:lpstr>
      <vt:lpstr>  Vak 3:  Zuivel, vlees(waren), vis, ei en vlees vervangers</vt:lpstr>
      <vt:lpstr> Vak 4:  Vetten en Oliën </vt:lpstr>
      <vt:lpstr> Vak 5:  Dranken</vt:lpstr>
      <vt:lpstr> Vak 6 ??? :  Extra’s</vt:lpstr>
      <vt:lpstr>Vijf regels...</vt:lpstr>
      <vt:lpstr>Opdracht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Andries Scholing</dc:creator>
  <cp:lastModifiedBy>Simon Boels</cp:lastModifiedBy>
  <cp:revision>39</cp:revision>
  <dcterms:created xsi:type="dcterms:W3CDTF">2012-04-05T12:50:02Z</dcterms:created>
  <dcterms:modified xsi:type="dcterms:W3CDTF">2014-04-19T13:56:52Z</dcterms:modified>
</cp:coreProperties>
</file>